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2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B362AD-8CEB-6CA4-DF28-6FE481951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7C86CE1-AB4B-DEDA-AE3B-5A9ECBA3FF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4CD91CF-72E0-31FB-09B7-21233A716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23/11/2022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E84B3B6-D6EA-A9D7-4143-5F543E698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D20F86C-9465-7A5F-22B7-2F72C293A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92711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2B0677-5BF2-C63F-E285-98CC3F30F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6A5BD19-F421-4C8F-B84E-FF5E41AA9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C50C058-2920-27DA-83FA-832307ABA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23/11/2022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8BA22A5-8847-658A-02B3-05934BDAA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A652D71-21F4-3311-E0E2-64A8D6DDE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46687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9FC70FF0-A75E-4F7D-2183-07FF5621C8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1D6275A-D802-2702-1091-205CDF2E6A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DBA37CA-CEB7-573C-21D4-20DF85188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23/11/2022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1A804DC-2BFD-507B-B1A0-7DEF6A662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FF186D4-AD7C-DBF7-D424-03E813641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61469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259128-6E81-589C-B5DC-6EEBF8E1E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948B7B2-92DD-D129-34E5-652DE29F3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3541493-97F1-29F8-E014-C83E83420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23/11/2022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E27EEA1-16B3-95AF-92AE-E9F7FF28A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4D42DEB-87C9-06D1-1AD4-9870CFE63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31497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62E6A7-6040-4AEF-8B74-D2980D9B3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D4DF019-3091-09E7-FAF1-AA7E87A21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553094B-E461-E90D-E193-4346705D3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23/11/2022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F364A08-2C78-9F31-7064-2ADE35ABA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C66CB93-9125-4D2F-C48E-CDEEF2E68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90745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AF1194-FC1A-538C-D83E-27ABD2FBB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45DF70F-CFDF-FAF1-2702-DE0E0003A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BDB6902-DF3D-0CD5-233C-F3B3A87203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2188EDC-B3E9-1CB8-928C-3AA718EB5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23/11/2022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EDBC070-8E08-3588-503C-733981FF2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EADB1A8-7760-B9F5-3CA0-48271D41B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25451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EB3FBB-90F7-8BA9-621F-4A89D5EB2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B1BA939-59B5-5C1D-C51E-19FD741E0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B0BDDCD-C129-5BA1-C367-9C0C7F1480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132B902-FD41-88FF-6A02-B27087DA38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1BE0E1C-5018-B3D0-578B-E66C33FE3A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30A7E0D4-D9A1-BD22-CAFF-D018FFE2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23/11/2022</a:t>
            </a:fld>
            <a:endParaRPr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6F8FB5F-CFF8-C062-D197-DCA00F9B1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8002C4FB-BF63-32AC-2179-C296F27D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01055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089934-CBBD-73C3-B48A-1384B4FCE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930A6BD-52BB-3E36-102D-C2799D0B8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23/11/2022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C3A2509-914C-4108-9544-672AA1BA6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3666653-B4C7-979A-140D-3E3420643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40720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09A19ED-C044-1D35-972C-BA14FDC23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23/11/2022</a:t>
            </a:fld>
            <a:endParaRPr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71AC15B-5208-F60C-973E-EBE558F61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35DA81B-734A-A508-7244-85F2BD93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86258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33244F-7AE5-D0E1-8D03-716D15CBF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0ED30A1-A382-928F-8945-07A6034D2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488E7CC-0B84-903A-50FD-A350A157A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FC7A58E-6DE2-33E6-B9D9-837357259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23/11/2022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E9601EF-D17B-70E4-0969-898B77EE6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D49E310-D76F-D545-4180-B81BC232D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8600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3C8324-14D4-026D-1BDC-321C7D4E9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FA5C6E7F-6998-4BEC-0555-C9B6E90CEA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8B7420B-7824-F89B-3B13-4D05DE6C8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2AE4E35-4E99-7C87-67AE-844484246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23/11/2022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673BAFB-3441-D869-3F1F-372974ED0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DBA9B55-80F6-92D9-2296-721411E71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72639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51EFC26-965E-C1ED-D621-81E2F84B2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1D26793-6470-EF25-A021-D226117BB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9067A04-96FD-D5A3-7123-14AAB079C9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A7D98-3674-487D-9170-C1DEFF51F09B}" type="datetimeFigureOut">
              <a:rPr lang="zh-HK" altLang="en-US" smtClean="0"/>
              <a:t>23/11/2022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AB9C915-2845-3BC4-64A9-DED45E080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976319-ECD6-479F-ADA6-67EA93B4F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7388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9AD24CA-E7CB-F421-82FE-7663855B9C6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39" y="-55880"/>
            <a:ext cx="12184761" cy="688848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75D55762-0F7B-6D0B-63BB-0EE24C77B914}"/>
              </a:ext>
            </a:extLst>
          </p:cNvPr>
          <p:cNvSpPr txBox="1"/>
          <p:nvPr/>
        </p:nvSpPr>
        <p:spPr>
          <a:xfrm>
            <a:off x="726392" y="-160486"/>
            <a:ext cx="10351183" cy="2764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HK" sz="6100" b="1" kern="12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CTC BS Book of Romans</a:t>
            </a:r>
            <a:endParaRPr lang="en-US" altLang="zh-TW" sz="6100" b="1" kern="1200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HK" sz="6100" b="1" kern="1200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บทที่</a:t>
            </a:r>
            <a:r>
              <a:rPr lang="en-US" altLang="zh-HK" sz="6100" b="1" kern="12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HK" sz="61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DE96516-B901-6E3E-E88A-5BA016C47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066" y="2404410"/>
            <a:ext cx="6027653" cy="453279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48C0E17-E2C4-C584-EF0A-F6DA9C621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7974" y="3189119"/>
            <a:ext cx="3268585" cy="244735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3F2D464E-063E-0E9D-0C72-DE1DC22ACCE6}"/>
              </a:ext>
            </a:extLst>
          </p:cNvPr>
          <p:cNvSpPr txBox="1"/>
          <p:nvPr/>
        </p:nvSpPr>
        <p:spPr>
          <a:xfrm>
            <a:off x="726392" y="2028820"/>
            <a:ext cx="1107583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altLang="zh-HK" sz="6600" b="1" dirty="0"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ความบาปและ</a:t>
            </a:r>
            <a:r>
              <a:rPr lang="th-TH" altLang="zh-HK" sz="6600" b="1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พระคุณ</a:t>
            </a:r>
            <a:r>
              <a:rPr lang="en-US" altLang="zh-HK" sz="6600" b="1" dirty="0"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 </a:t>
            </a:r>
            <a:r>
              <a:rPr lang="en-US" altLang="zh-HK" sz="4400" b="1" dirty="0"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6:1-23(1)</a:t>
            </a:r>
            <a:endParaRPr lang="zh-HK" altLang="en-US" sz="4400" b="1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E60FA53-D047-E530-7F9D-3C201A677C1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0131" y="3486111"/>
            <a:ext cx="1957672" cy="334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49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8D55BE1-86E2-35E2-A74E-AFC2FD27D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66" t="29630" r="23083" b="32000"/>
          <a:stretch/>
        </p:blipFill>
        <p:spPr>
          <a:xfrm>
            <a:off x="81966" y="314960"/>
            <a:ext cx="12028067" cy="478536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38EAD3B-8514-0187-0DD3-D2C60D85D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702" y="4754229"/>
            <a:ext cx="3324596" cy="221553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1F52A05-61CB-4D67-9AA9-4D49434B1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8215" y="4626671"/>
            <a:ext cx="1670449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8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93F1DE2-08EF-55C8-9C32-3CF63D16AB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31852" r="22417" b="29778"/>
          <a:stretch/>
        </p:blipFill>
        <p:spPr>
          <a:xfrm>
            <a:off x="80339" y="101600"/>
            <a:ext cx="12031322" cy="471424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B6A57B4-D335-8726-8B24-D3EB99CF9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768" y="3853402"/>
            <a:ext cx="4519312" cy="300459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F5AD122-7D74-B129-8966-7F7C75EE5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551" y="3956111"/>
            <a:ext cx="1670449" cy="223132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F020590-6B05-FA0D-0415-4256BC5FC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880" y="4979509"/>
            <a:ext cx="3393440" cy="190881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7DED534-5356-4A4C-1768-563F90BFB5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6871" y="4676566"/>
            <a:ext cx="868680" cy="116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50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7A68856-3D4C-6F5B-1660-E0A7AABCB7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84" t="36592" r="23000" b="38816"/>
          <a:stretch/>
        </p:blipFill>
        <p:spPr>
          <a:xfrm>
            <a:off x="0" y="0"/>
            <a:ext cx="12029990" cy="407416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FC73EF8-3FDD-735A-40FC-4FB5ECFE0A5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58395" y="3847235"/>
            <a:ext cx="3103880" cy="3010764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CA9492D6-8469-6BA3-8D52-6E444741882D}"/>
              </a:ext>
            </a:extLst>
          </p:cNvPr>
          <p:cNvSpPr txBox="1"/>
          <p:nvPr/>
        </p:nvSpPr>
        <p:spPr>
          <a:xfrm>
            <a:off x="7590060" y="3903815"/>
            <a:ext cx="1095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altLang="zh-HK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พระเจ้า</a:t>
            </a:r>
            <a:endParaRPr lang="zh-HK" altLang="en-US" sz="2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13CCABF-3E2F-1994-F278-07D1C86B1B89}"/>
              </a:ext>
            </a:extLst>
          </p:cNvPr>
          <p:cNvSpPr txBox="1"/>
          <p:nvPr/>
        </p:nvSpPr>
        <p:spPr>
          <a:xfrm>
            <a:off x="9198395" y="5092450"/>
            <a:ext cx="931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altLang="zh-HK" sz="2400" dirty="0">
                <a:latin typeface="Tahoma" panose="020B0604030504040204" pitchFamily="34" charset="0"/>
                <a:cs typeface="Tahoma" panose="020B0604030504040204" pitchFamily="34" charset="0"/>
              </a:rPr>
              <a:t>คนอื่น</a:t>
            </a:r>
            <a:endParaRPr lang="zh-HK" altLang="en-US" sz="2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0970406-E999-AC31-7C40-DFB61CCFCB63}"/>
              </a:ext>
            </a:extLst>
          </p:cNvPr>
          <p:cNvSpPr txBox="1"/>
          <p:nvPr/>
        </p:nvSpPr>
        <p:spPr>
          <a:xfrm>
            <a:off x="6290610" y="5092449"/>
            <a:ext cx="998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altLang="zh-HK" sz="2400" dirty="0">
                <a:latin typeface="Tahoma" panose="020B0604030504040204" pitchFamily="34" charset="0"/>
                <a:cs typeface="Tahoma" panose="020B0604030504040204" pitchFamily="34" charset="0"/>
              </a:rPr>
              <a:t>ตนเอง</a:t>
            </a:r>
            <a:endParaRPr lang="zh-HK" altLang="en-US" sz="2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AA99381-1DA1-F015-AF84-9D104ECB1C04}"/>
              </a:ext>
            </a:extLst>
          </p:cNvPr>
          <p:cNvSpPr txBox="1"/>
          <p:nvPr/>
        </p:nvSpPr>
        <p:spPr>
          <a:xfrm>
            <a:off x="7765835" y="6452914"/>
            <a:ext cx="1144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altLang="zh-HK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สิ่งอื่น ๆ</a:t>
            </a:r>
            <a:endParaRPr lang="zh-HK" altLang="en-US" sz="2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8C76F78D-F35D-1983-C298-8493CBBF2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77360"/>
            <a:ext cx="5161280" cy="25806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6265D75-9B30-E6E5-1A2F-4C2CA348DE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469" y="5521073"/>
            <a:ext cx="2546526" cy="133692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381576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86669B5-BD37-675C-67DB-D5DB603DE7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84" t="36444" r="22249" b="12889"/>
          <a:stretch/>
        </p:blipFill>
        <p:spPr>
          <a:xfrm>
            <a:off x="223520" y="172720"/>
            <a:ext cx="11829330" cy="654304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AA50805-2BED-B8FB-E878-318AAA497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5280" y="1767840"/>
            <a:ext cx="1788160" cy="8940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12EC9FF-754C-E317-EB6A-39D8A8D39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5778" y="1185621"/>
            <a:ext cx="871804" cy="11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54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4A2DFD0-9E2D-FBAB-C8F9-24E982BC78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33" t="33630" r="23084" b="33630"/>
          <a:stretch/>
        </p:blipFill>
        <p:spPr>
          <a:xfrm>
            <a:off x="0" y="111760"/>
            <a:ext cx="11984663" cy="478536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3917786-A4D9-688D-0FC4-75BEF41C6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0689" y="3962401"/>
            <a:ext cx="4351311" cy="28956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E493EBB-2E63-4B6D-3049-946731B51F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6418" y="3599945"/>
            <a:ext cx="1716062" cy="230408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6B3A71C-2C5F-8431-0F96-49E07118A6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2053" y="5567680"/>
            <a:ext cx="1720427" cy="129032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24420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9A263BC-1CF9-10D3-AE53-09A0B6B4A417}"/>
              </a:ext>
            </a:extLst>
          </p:cNvPr>
          <p:cNvSpPr txBox="1"/>
          <p:nvPr/>
        </p:nvSpPr>
        <p:spPr>
          <a:xfrm>
            <a:off x="375920" y="185457"/>
            <a:ext cx="1144016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8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7</a:t>
            </a:r>
            <a:r>
              <a:rPr lang="th-TH" altLang="zh-HK" sz="4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เพราะว่าผู้ที่ตายแล้วก็พ้นจากบาป</a:t>
            </a:r>
            <a:r>
              <a:rPr lang="en-US" altLang="zh-HK" sz="4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36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44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</a:t>
            </a:r>
            <a:r>
              <a:rPr lang="en-US" altLang="zh-HK" sz="44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"</a:t>
            </a:r>
            <a:r>
              <a:rPr lang="th-TH" altLang="zh-HK" sz="44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เพราะว่าค่าจ้างของบาปคือ</a:t>
            </a:r>
            <a:r>
              <a:rPr lang="th-TH" altLang="zh-HK" sz="440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ความตาย</a:t>
            </a:r>
            <a:r>
              <a:rPr lang="en-US" altLang="zh-HK" sz="3600" dirty="0">
                <a:solidFill>
                  <a:srgbClr val="121212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rPr>
              <a:t> </a:t>
            </a:r>
            <a:r>
              <a:rPr lang="th-TH" altLang="zh-HK" sz="44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...“</a:t>
            </a:r>
            <a:r>
              <a:rPr lang="th-TH" altLang="zh-HK" sz="4000" kern="0" dirty="0">
                <a:solidFill>
                  <a:srgbClr val="121212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  </a:t>
            </a:r>
            <a:endParaRPr lang="th-TH" altLang="zh-HK" sz="4000" kern="0" dirty="0">
              <a:solidFill>
                <a:srgbClr val="121212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พระคริสต์</a:t>
            </a:r>
            <a:r>
              <a:rPr lang="th-TH" altLang="zh-HK" sz="440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ตาย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บนไม้กางเขนทรงจ่ายบำเหน็จให้เราแล้ว การสิ้นพระชนม์ของพระองค์จ่ายเพื่อเราและยังได้ช่วยเราออกจาก</a:t>
            </a:r>
            <a:r>
              <a:rPr lang="th-TH" altLang="zh-HK" sz="40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ความบาป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ด้วย </a:t>
            </a:r>
            <a:endParaRPr lang="zh-HK" altLang="en-US" sz="40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D2D6020-EA3A-1BAE-395B-BAB96CA8D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760" y="2712719"/>
            <a:ext cx="5567679" cy="417575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693224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BFC8B2F-63F6-CDE2-5F47-5EE72F924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66" t="39704" r="22417" b="40889"/>
          <a:stretch/>
        </p:blipFill>
        <p:spPr>
          <a:xfrm>
            <a:off x="0" y="172720"/>
            <a:ext cx="12164234" cy="241808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643FE28E-38B3-69AF-BF18-A5E8FD54FACE}"/>
              </a:ext>
            </a:extLst>
          </p:cNvPr>
          <p:cNvSpPr txBox="1"/>
          <p:nvPr/>
        </p:nvSpPr>
        <p:spPr>
          <a:xfrm>
            <a:off x="172719" y="2432060"/>
            <a:ext cx="1162304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(1)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บาปเป็นพลังที่ครอบงำและสามารถ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ควบคุม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ชีวิตเราได้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55600" indent="-355600"/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(2)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ชายชราเป็น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ทาสของบาป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และมักถูกควบคุมโดยบาป มีแต่ความตายเดียวเท่านั้นที่จะปลดปล่อยได้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55600" indent="-355600"/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(3)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"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ร่างบาป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" เป็นเครื่องมือของบาป เมื่อชายชราตาย "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ร่างบาป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"ก็ดับไปและไม่มีผลสิ่งสำคัญคือต้อง "รู้ว่า" ความจริงที่ว่าชายชรา "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ตายพร้อม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กับพระคริสต์" และเราได้ "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เป็นอยู่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กับพระคริสต์" 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228600" indent="-228600"/>
            <a:r>
              <a:rPr lang="th-TH" altLang="zh-HK" sz="36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ดังนั้น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ทางสำหรับคริสเตียนที่จะหนีจากการครอบงำของบาปไม่ได้โดยการดิ้นรนอย่างสิ้นหวัง หรือโดยการต่อสู้กับบาปแต่ตนเอง แต่โดย "</a:t>
            </a:r>
            <a:r>
              <a:rPr lang="th-TH" altLang="zh-HK" sz="28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มีชีวิต</a:t>
            </a:r>
            <a:r>
              <a:rPr lang="th-TH" altLang="zh-HK" sz="28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สนิทกับพระเจ้า</a:t>
            </a:r>
            <a:r>
              <a:rPr lang="th-TH" altLang="zh-HK" sz="28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โดยพระเยซูคริสต์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" (ข้อ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11)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40FA3BC-0D05-2072-7D7D-5CDA74C7F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992942"/>
            <a:ext cx="6068234" cy="86505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53E8CAF-A349-70E1-03CA-C8CE17A54F8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12480" y="6092958"/>
            <a:ext cx="894079" cy="86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617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BFA2094-940B-2E0D-CD4E-59A8EF9B46A8}"/>
              </a:ext>
            </a:extLst>
          </p:cNvPr>
          <p:cNvSpPr txBox="1"/>
          <p:nvPr/>
        </p:nvSpPr>
        <p:spPr>
          <a:xfrm>
            <a:off x="345440" y="242632"/>
            <a:ext cx="1130808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0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9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เรารู้อยู่ว่า พระเจ้าทรงให้พระคริสต์เป็นขึ้นมาจากตาย </a:t>
            </a:r>
          </a:p>
          <a:p>
            <a:r>
              <a:rPr lang="th-TH" altLang="zh-HK" sz="40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แล้วพระองค์จะไม่ตายอีก </a:t>
            </a:r>
          </a:p>
          <a:p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ความตายจะ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ไม่มี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อำนาจเหนือพระองค์ต่อไป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การสิ้นพระชนม์ของพระคริสต์เชื่อมโยงกับชีวิตของเรา: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</a:t>
            </a:r>
            <a:endParaRPr lang="th-TH" altLang="zh-HK" sz="3600" kern="0" dirty="0">
              <a:solidFill>
                <a:srgbClr val="121212"/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endParaRPr lang="th-TH" altLang="zh-HK" sz="3600" kern="0" dirty="0">
              <a:solidFill>
                <a:srgbClr val="121212"/>
              </a:solidFill>
              <a:latin typeface="Tahoma" panose="020B060403050404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โครินธ์ 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15:36 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indent="203200"/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โอ คนเขลา สิ่งที่ท่านหว่านนั้น </a:t>
            </a:r>
          </a:p>
          <a:p>
            <a:pPr indent="203200"/>
            <a:r>
              <a:rPr lang="th-TH" altLang="zh-HK" sz="36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ถ้าไม่ตายก่อนก็จะไม่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งอกขึ้นใหม่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พระคัมภีร์สอนเราว่า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:</a:t>
            </a:r>
            <a:endParaRPr lang="zh-HK" altLang="en-US" sz="3600" dirty="0"/>
          </a:p>
        </p:txBody>
      </p:sp>
      <p:sp>
        <p:nvSpPr>
          <p:cNvPr id="4" name="Text Box 46">
            <a:extLst>
              <a:ext uri="{FF2B5EF4-FFF2-40B4-BE49-F238E27FC236}">
                <a16:creationId xmlns:a16="http://schemas.microsoft.com/office/drawing/2014/main" id="{92B2D725-ACB7-F43D-92C0-3406F822A334}"/>
              </a:ext>
            </a:extLst>
          </p:cNvPr>
          <p:cNvSpPr txBox="1"/>
          <p:nvPr/>
        </p:nvSpPr>
        <p:spPr>
          <a:xfrm>
            <a:off x="3445510" y="5505611"/>
            <a:ext cx="4264660" cy="426720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ตายก่อนจะได้เกิดใหม่</a:t>
            </a:r>
            <a:endParaRPr lang="zh-TW" sz="36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C8C77AF-9D96-D875-27FF-A6AE94B93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7280" y="2520888"/>
            <a:ext cx="4744720" cy="316314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ABD5BB5-FAD3-2853-324C-48F02C5A5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698" y="2441705"/>
            <a:ext cx="1716062" cy="316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77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F118FCF-02AD-B281-A373-346A1A316C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17" t="33184" r="22750" b="17186"/>
          <a:stretch/>
        </p:blipFill>
        <p:spPr>
          <a:xfrm>
            <a:off x="124347" y="89535"/>
            <a:ext cx="11864454" cy="64008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CD4435E-3BDA-A568-A1C5-1A6ACF629F45}"/>
              </a:ext>
            </a:extLst>
          </p:cNvPr>
          <p:cNvSpPr/>
          <p:nvPr/>
        </p:nvSpPr>
        <p:spPr>
          <a:xfrm>
            <a:off x="3820160" y="0"/>
            <a:ext cx="8247493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E1F762B-64D8-B520-2E05-A99BB4429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7360" y="2214880"/>
            <a:ext cx="1564640" cy="15646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963B64F-DA69-0119-7242-D885AEE71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8640" y="5374640"/>
            <a:ext cx="1483360" cy="148336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18B82F6-6BCE-74AF-62DA-A6D53E1EB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3982" y="5775960"/>
            <a:ext cx="1082040" cy="10820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7FC9C81-BE67-9B6E-43CE-31635A928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5103" y="6362700"/>
            <a:ext cx="561340" cy="5613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EF6C459-AE0B-E765-7BA9-278A8FED0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3175" y="6490335"/>
            <a:ext cx="363855" cy="36385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317365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5558FDFD-E5F1-57AD-02AC-969FB89D9207}"/>
              </a:ext>
            </a:extLst>
          </p:cNvPr>
          <p:cNvSpPr txBox="1"/>
          <p:nvPr/>
        </p:nvSpPr>
        <p:spPr>
          <a:xfrm>
            <a:off x="187960" y="203359"/>
            <a:ext cx="11816080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10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ด้วยว่าซึ่งพระองค์ได้ทรงตายนั้นพระองค์ได้ทรงตายต่อบาปครั้งเดียว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เป็นพอ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แต่ซึ่งพระองค์ทรงชีวิตอยู่นั้น พระองค์ทรง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ชีวิตสนิทกับพระเจ้า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203200" indent="-203200"/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จากการสิ้นพระชนม์และการฟื้นคืนพระชนม์ของพระคริสต์จนถึงการตายและการฟื้นคืนจาก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ความตาย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ของผู้เชื่อ นี่หมายความว่าอย่างไร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endParaRPr lang="th-TH" altLang="zh-HK" sz="3600" kern="0" dirty="0">
              <a:solidFill>
                <a:srgbClr val="121212"/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marL="203200" indent="-203200"/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วิวรณ์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21:4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203200" indent="-203200"/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พระเจ้าจะทรง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เช็ดน้ำตา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ทุกๆ หยดจากตาของเขาทั้งหลาย และความตายจะ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(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มี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/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ไม่มี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)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อีกต่อไป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ความโศกเศร้า การร้องไห้ และการเจ็บปวดจะ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(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มี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/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ไม่มี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)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อีกต่อไป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เพราะยุคเดิมนั้น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ผ่านไป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แล้ว”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เราสามารถดำเนินชีวิตเช่นนี้ได้เพราะบาปและความตาย "</a:t>
            </a:r>
            <a:r>
              <a:rPr lang="th-TH" altLang="zh-HK" sz="320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ผ่านไป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" เราตายและเป็นขึ้นมาเหมือนพระคริสต์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นี่จะนำผลอะไรต่อชีวิตเรา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?</a:t>
            </a:r>
            <a:endParaRPr lang="zh-HK" altLang="en-US" sz="4000" dirty="0"/>
          </a:p>
        </p:txBody>
      </p:sp>
      <p:sp>
        <p:nvSpPr>
          <p:cNvPr id="6" name="Text Box 46">
            <a:extLst>
              <a:ext uri="{FF2B5EF4-FFF2-40B4-BE49-F238E27FC236}">
                <a16:creationId xmlns:a16="http://schemas.microsoft.com/office/drawing/2014/main" id="{B4BC168F-C009-0BA1-8554-32822590BF08}"/>
              </a:ext>
            </a:extLst>
          </p:cNvPr>
          <p:cNvSpPr txBox="1"/>
          <p:nvPr/>
        </p:nvSpPr>
        <p:spPr>
          <a:xfrm>
            <a:off x="6096000" y="6081891"/>
            <a:ext cx="5232400" cy="426720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เราไม่ต้องอยู่ในบาปอีกต่อไป</a:t>
            </a:r>
            <a:endParaRPr lang="zh-TW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35930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01A3FB7-6D8A-F9A0-38F9-A846E712D675}"/>
              </a:ext>
            </a:extLst>
          </p:cNvPr>
          <p:cNvSpPr txBox="1"/>
          <p:nvPr/>
        </p:nvSpPr>
        <p:spPr>
          <a:xfrm>
            <a:off x="365760" y="349163"/>
            <a:ext cx="1170432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altLang="zh-HK" sz="40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การตายต่อบาปและการมีชีวิตในพระคริสต์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4000" kern="0" baseline="30000" dirty="0">
                <a:solidFill>
                  <a:srgbClr val="0033CC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altLang="zh-HK" sz="4000" kern="0" dirty="0">
                <a:solidFill>
                  <a:srgbClr val="0033C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ถ้าอย่างนั้น เราจะว่าอย่างไร</a:t>
            </a:r>
            <a:r>
              <a:rPr lang="en-US" altLang="zh-HK" sz="4000" kern="0" dirty="0">
                <a:solidFill>
                  <a:srgbClr val="0033CC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 </a:t>
            </a:r>
            <a:endParaRPr lang="zh-TW" altLang="zh-HK" sz="2800" kern="100" dirty="0">
              <a:solidFill>
                <a:srgbClr val="0033CC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โรม 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5 :20 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เมื่อมีธรรมบัญญัติ </a:t>
            </a:r>
            <a:endParaRPr lang="en-US" altLang="zh-HK" sz="36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6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                   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ก็ทำให้มีการละเมิดธรรมบัญญัติปรากฏมากขึ้น    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       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แต่ที่ไหนมีบาปปรากฏมากขึ้น </a:t>
            </a:r>
            <a:endParaRPr lang="en-US" altLang="zh-HK" sz="36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44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        </a:t>
            </a:r>
            <a:r>
              <a:rPr lang="th-TH" altLang="zh-HK" sz="44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ที่นั้นพระคุณก็จะไพบูลย์ยิ่งขึ้น</a:t>
            </a:r>
            <a:endParaRPr lang="zh-TW" altLang="zh-HK" sz="36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   </a:t>
            </a:r>
            <a:r>
              <a:rPr lang="en-US" altLang="zh-HK" sz="3600" kern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</a:t>
            </a:r>
            <a:r>
              <a:rPr lang="th-TH" altLang="zh-HK" sz="32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ยิ่งทำบาป ยิ่งให้โอกาสพระคุณ</a:t>
            </a:r>
            <a:r>
              <a:rPr lang="en-US" altLang="zh-HK" sz="3200" b="1" kern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</a:t>
            </a:r>
            <a:r>
              <a:rPr lang="th-TH" altLang="zh-HK" sz="32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ใช่ไหม</a:t>
            </a:r>
            <a:r>
              <a:rPr lang="en-US" altLang="zh-HK" sz="3200" b="1" kern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??</a:t>
            </a:r>
            <a:endParaRPr lang="zh-TW" altLang="zh-HK" sz="28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4000" kern="0" dirty="0">
                <a:solidFill>
                  <a:srgbClr val="0033CC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เราจะอยู่ในบาปต่อไปเพื่อให้</a:t>
            </a:r>
            <a:endParaRPr lang="en-US" altLang="zh-HK" sz="4000" kern="0" dirty="0">
              <a:solidFill>
                <a:srgbClr val="0033CC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000" kern="0" dirty="0">
                <a:solidFill>
                  <a:srgbClr val="0033CC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                  </a:t>
            </a:r>
            <a:r>
              <a:rPr lang="th-TH" altLang="zh-HK" sz="4000" kern="0" dirty="0">
                <a:solidFill>
                  <a:srgbClr val="0033CC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พระคุณเพิ่มทวีขึ้นหรือ</a:t>
            </a:r>
            <a:r>
              <a:rPr lang="en-US" altLang="zh-HK" sz="4000" kern="0" dirty="0">
                <a:solidFill>
                  <a:srgbClr val="0033CC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?</a:t>
            </a:r>
            <a:endParaRPr lang="zh-HK" altLang="en-US" sz="3600" dirty="0">
              <a:solidFill>
                <a:srgbClr val="0033CC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B3F7104-3110-B1CF-E7FB-9973497DD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0" y="4336210"/>
            <a:ext cx="3322320" cy="248758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1AFB7431-8049-37BA-65E6-BEF2ACD43D00}"/>
              </a:ext>
            </a:extLst>
          </p:cNvPr>
          <p:cNvSpPr txBox="1"/>
          <p:nvPr/>
        </p:nvSpPr>
        <p:spPr>
          <a:xfrm>
            <a:off x="9906000" y="5925581"/>
            <a:ext cx="11240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5400" dirty="0">
                <a:solidFill>
                  <a:schemeClr val="bg1">
                    <a:lumMod val="65000"/>
                  </a:schemeClr>
                </a:solidFill>
              </a:rPr>
              <a:t>SIN</a:t>
            </a:r>
            <a:endParaRPr lang="zh-HK" altLang="en-US" sz="5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770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C0C77F5-8FFA-4151-2B95-B1215D0CCC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41630" r="22833" b="20741"/>
          <a:stretch/>
        </p:blipFill>
        <p:spPr>
          <a:xfrm>
            <a:off x="316640" y="198120"/>
            <a:ext cx="11558720" cy="593852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2B49695-D27C-8178-899E-C5181CDB1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535" y="982980"/>
            <a:ext cx="4482465" cy="339852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4D85EED-BAC2-CBCE-1129-7E5A6AA9D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880" y="3746500"/>
            <a:ext cx="2357120" cy="132588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D8FD280-5167-9D25-0541-F91F93C22B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3097" y="2745740"/>
            <a:ext cx="2051783" cy="136652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44832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10E1C3A-BE7F-22D5-D49B-9A57F11EF9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17" t="32741" r="22250" b="19556"/>
          <a:stretch/>
        </p:blipFill>
        <p:spPr>
          <a:xfrm>
            <a:off x="264159" y="284480"/>
            <a:ext cx="11730383" cy="57404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4680C4E-AFE2-2AC5-5977-19B132903D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48"/>
          <a:stretch/>
        </p:blipFill>
        <p:spPr>
          <a:xfrm>
            <a:off x="2954655" y="5273040"/>
            <a:ext cx="1954231" cy="15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38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4F5D5E6-55F7-C1DB-DA54-A1ECBFBC4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67" t="35704" r="22999" b="21778"/>
          <a:stretch/>
        </p:blipFill>
        <p:spPr>
          <a:xfrm>
            <a:off x="121919" y="172720"/>
            <a:ext cx="11679115" cy="622808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EC7FA29-F2E6-8043-6255-6F88AB904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2349" y="848360"/>
            <a:ext cx="2289651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79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2428F9A-23B9-6922-97F5-BBA7892F84BD}"/>
              </a:ext>
            </a:extLst>
          </p:cNvPr>
          <p:cNvSpPr txBox="1"/>
          <p:nvPr/>
        </p:nvSpPr>
        <p:spPr>
          <a:xfrm>
            <a:off x="142240" y="155117"/>
            <a:ext cx="1171448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จากความคิดเห็นสามข้อต่อไปนี้ คุณคิดว่าข้อใดอธิบาย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</a:t>
            </a:r>
          </a:p>
          <a:p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ความหมายของเปาโลที่นี่ได้ดีที่สุด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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ความอุดมสมบูรณ์ของพระคุณคือ</a:t>
            </a:r>
            <a:r>
              <a:rPr lang="th-TH" altLang="zh-HK" sz="3600" kern="0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การให้โอกาสคนบาป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ได้รับ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ความรอด ไม่ใช่เพื่อทำให้ผู้คนรู้สึกไม่ไวต่อความบาป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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พระคุณจะ</a:t>
            </a:r>
            <a:r>
              <a:rPr lang="th-TH" altLang="zh-HK" sz="3600" kern="0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ทำให้คน "ไม่" ทำบาปต่อไป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และดำเนินชีวิตที่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บริสุทธิ์ พระคุณไม่ได้ทำให้คน "นิ่ง" ในความบาป เพื่อให้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พระคุณปรากฏมากขึ้น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571500" indent="-571500">
              <a:buFont typeface="Webdings" panose="05030102010509060703" pitchFamily="18" charset="2"/>
              <a:buChar char="a"/>
            </a:pP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พระคุณไม่ได้กระตุ้นผู้คนให้ทำบาปเหมือนบทบัญญัติ (โรม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7:7-11)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ในทางกลับกัน พระคุณจะปลดปล่อยผู้คนและทำให้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พวกเขา</a:t>
            </a:r>
            <a:r>
              <a:rPr lang="th-TH" altLang="zh-HK" sz="3600" kern="0" dirty="0">
                <a:solidFill>
                  <a:srgbClr val="0033C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สามารถเอาชนะความบาปได้</a:t>
            </a:r>
            <a:endParaRPr lang="zh-TW" altLang="zh-HK" sz="3200" kern="100" dirty="0">
              <a:solidFill>
                <a:srgbClr val="0033CC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C911414-E74A-82DA-1EB0-63D841DCC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4074" y="5181600"/>
            <a:ext cx="3207926" cy="16764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822436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F9E3F043-7586-11F8-9E5C-E9C45D991643}"/>
              </a:ext>
            </a:extLst>
          </p:cNvPr>
          <p:cNvSpPr txBox="1"/>
          <p:nvPr/>
        </p:nvSpPr>
        <p:spPr>
          <a:xfrm>
            <a:off x="660400" y="487869"/>
            <a:ext cx="1113536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4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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ก่อนที่เราจะได้รับความรอด เราเป็นคนที่ "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ตาย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" ในความบาปแล้ว (เอเฟซัส 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2:1) </a:t>
            </a:r>
          </a:p>
          <a:p>
            <a:r>
              <a:rPr lang="en-US" altLang="zh-HK" sz="4000" kern="0" dirty="0">
                <a:solidFill>
                  <a:srgbClr val="121212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เราไม่สามารถต่อต้านการเป็น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ทาสของบาป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ได้ </a:t>
            </a:r>
            <a:endParaRPr lang="en-US" altLang="zh-HK" sz="40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และเราไม่รู้สึกไม่สบายใจหลังจากทำบาปด้วย </a:t>
            </a:r>
            <a:endParaRPr lang="en-US" altLang="zh-HK" sz="40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เราแค่ "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อยู่ในความบาป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"  </a:t>
            </a:r>
            <a:endParaRPr lang="en-US" altLang="zh-HK" sz="40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จิตใจมีแนวโน้มที่จะทำบาป </a:t>
            </a:r>
            <a:endParaRPr lang="en-US" altLang="zh-HK" sz="40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และถึงกับยินดีในการทำบาป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….</a:t>
            </a:r>
          </a:p>
          <a:p>
            <a:r>
              <a:rPr lang="en-US" altLang="zh-HK" sz="4000" kern="0" dirty="0">
                <a:solidFill>
                  <a:srgbClr val="121212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en-US" altLang="zh-HK" sz="4000" kern="0" dirty="0">
                <a:solidFill>
                  <a:srgbClr val="121212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  <a:sym typeface="Wingdings" panose="05000000000000000000" pitchFamily="2" charset="2"/>
              </a:rPr>
              <a:t>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เราจะใช้ชีวิต</a:t>
            </a:r>
            <a:endParaRPr lang="zh-TW" altLang="zh-HK" sz="36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แบบนั้นต่อไปได้ไหม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??</a:t>
            </a:r>
            <a:endParaRPr lang="zh-TW" altLang="zh-HK" sz="36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7D67F5A-8097-7B81-B663-F51DD303B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7244" y="4267201"/>
            <a:ext cx="4804756" cy="25908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A494EE6-48E0-0967-0C0C-3B621C5E5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080" y="5084164"/>
            <a:ext cx="2615878" cy="174316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013227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6DCE9F1-6E04-723E-F307-66277B9DE1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36445" r="22833" b="51496"/>
          <a:stretch/>
        </p:blipFill>
        <p:spPr>
          <a:xfrm>
            <a:off x="244603" y="91440"/>
            <a:ext cx="11702793" cy="18288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8F77AB83-D363-8E88-AB36-157F9377544F}"/>
              </a:ext>
            </a:extLst>
          </p:cNvPr>
          <p:cNvSpPr txBox="1"/>
          <p:nvPr/>
        </p:nvSpPr>
        <p:spPr>
          <a:xfrm>
            <a:off x="330580" y="2054890"/>
            <a:ext cx="1153083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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แต่ 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“</a:t>
            </a:r>
            <a:r>
              <a:rPr lang="th-TH" altLang="zh-HK" sz="40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ถึงแม้ว่าเราเป็นคนตายเนื่องจากการละเมิด พระองค์ยังทรงทำให้มีชีวิตอยู่ร่วมกับพระคริสต์</a:t>
            </a:r>
            <a:r>
              <a:rPr lang="en-US" altLang="zh-HK" sz="4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 </a:t>
            </a:r>
          </a:p>
          <a:p>
            <a:r>
              <a:rPr lang="en-US" altLang="zh-HK" sz="4000" dirty="0">
                <a:solidFill>
                  <a:srgbClr val="121212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  </a:t>
            </a:r>
            <a:r>
              <a:rPr lang="en-US" altLang="zh-HK" sz="4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(</a:t>
            </a:r>
            <a:r>
              <a:rPr lang="th-TH" altLang="zh-HK" sz="40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พวกท่านได้รับ</a:t>
            </a:r>
            <a:r>
              <a:rPr lang="th-TH" altLang="zh-HK" sz="400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ความรอด</a:t>
            </a:r>
            <a:r>
              <a:rPr lang="th-TH" altLang="zh-HK" sz="40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แล้วด้วยพระคุณ)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" </a:t>
            </a:r>
            <a:endParaRPr lang="en-US" altLang="zh-HK" sz="4000" kern="0" dirty="0">
              <a:solidFill>
                <a:srgbClr val="121212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(เอเฟซัส 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2:5)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ดังนั้น </a:t>
            </a:r>
            <a:endParaRPr lang="en-US" altLang="zh-HK" sz="4000" kern="0" dirty="0">
              <a:solidFill>
                <a:srgbClr val="121212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th-TH" altLang="zh-HK" sz="40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ความบาป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จึงทำอะไรต่อเราไม่ได้อีกต่อไป </a:t>
            </a:r>
            <a:endParaRPr lang="en-US" altLang="zh-HK" sz="4000" kern="0" dirty="0">
              <a:solidFill>
                <a:srgbClr val="121212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และไม่สามารถออกคำสั่งตามใจชอบเพื่อ</a:t>
            </a:r>
            <a:endParaRPr lang="en-US" altLang="zh-HK" sz="4000" kern="0" dirty="0">
              <a:solidFill>
                <a:srgbClr val="121212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  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ขับไล่เราอีกต่อไป</a:t>
            </a:r>
            <a:endParaRPr lang="zh-HK" altLang="en-US" sz="4000" dirty="0"/>
          </a:p>
        </p:txBody>
      </p:sp>
      <p:pic>
        <p:nvPicPr>
          <p:cNvPr id="1026" name="Picture 2" descr="What the season of fall – and science – teaches us about life and death">
            <a:extLst>
              <a:ext uri="{FF2B5EF4-FFF2-40B4-BE49-F238E27FC236}">
                <a16:creationId xmlns:a16="http://schemas.microsoft.com/office/drawing/2014/main" id="{82DDC249-DB1A-62C5-23F9-5B5090DCE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50" y="5257800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What the season of fall – and science – teaches us about life and death">
            <a:extLst>
              <a:ext uri="{FF2B5EF4-FFF2-40B4-BE49-F238E27FC236}">
                <a16:creationId xmlns:a16="http://schemas.microsoft.com/office/drawing/2014/main" id="{8623469D-0CC6-DD3E-A8F1-F50D7BE941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33"/>
          <a:stretch/>
        </p:blipFill>
        <p:spPr bwMode="auto">
          <a:xfrm>
            <a:off x="10324824" y="3193338"/>
            <a:ext cx="1867176" cy="273245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CF14965-2EDD-AE30-BB6B-D7755003D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4515" y="3067328"/>
            <a:ext cx="913664" cy="122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42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AC9D7BEA-4D75-98A5-79C7-EE5A4E9F298F}"/>
              </a:ext>
            </a:extLst>
          </p:cNvPr>
          <p:cNvSpPr txBox="1"/>
          <p:nvPr/>
        </p:nvSpPr>
        <p:spPr>
          <a:xfrm>
            <a:off x="187960" y="113087"/>
            <a:ext cx="11816080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altLang="zh-HK" sz="36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เราตายในบาปแล้ว เราจะยังอยู่ในบาปได้อย่างไร</a:t>
            </a:r>
            <a:r>
              <a:rPr lang="en-US" altLang="zh-HK" sz="3600" b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algn="ctr"/>
            <a:r>
              <a:rPr lang="th-TH" altLang="zh-HK" sz="36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ทำไมเราถึงเข้าสู่พระคุณนี้</a:t>
            </a:r>
            <a:r>
              <a:rPr lang="en-US" altLang="zh-HK" sz="3600" b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3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ท่านทั้งหลายไม่รู้หรือว่า เราผู้ที่ได้รับ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บัพติศมา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เข้าในพระเยซูคริสต์ ก็ได้รับบัพติศมานั้นเข้าใน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การตาย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ของพระองค์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 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endParaRPr lang="en-US" altLang="zh-HK" sz="4000" kern="0" dirty="0">
              <a:solidFill>
                <a:srgbClr val="121212"/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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ในยุคอัครทูต พิธีบัพติศมาเกิดขึ้น</a:t>
            </a:r>
            <a:r>
              <a:rPr lang="th-TH" altLang="zh-HK" sz="36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ทันที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หลังจากการกลับ</a:t>
            </a:r>
            <a:r>
              <a:rPr lang="en-US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  </a:t>
            </a:r>
          </a:p>
          <a:p>
            <a:r>
              <a:rPr lang="en-US" altLang="zh-HK" sz="3600" kern="0" dirty="0">
                <a:solidFill>
                  <a:srgbClr val="121212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ใจรับเชื่อ (กิจการ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2:38,41; 8:12,35-38; 16:14-15,33)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แม้ว่าบัพติศมาไม่ใช่เงื่อนไขของ</a:t>
            </a:r>
            <a:r>
              <a:rPr lang="th-TH" altLang="zh-HK" sz="36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ความรอด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 แต่เป็นประจักษ์พยานของ</a:t>
            </a:r>
            <a:r>
              <a:rPr lang="th-TH" altLang="zh-HK" sz="36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ความเชื่อ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ที่จริงใจ กล่าวอีกนัยหนึ่ง บัพติศมาคือคำให้การจาก</a:t>
            </a:r>
            <a:r>
              <a:rPr lang="th-TH" altLang="zh-HK" sz="36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ภายนอก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เพื่อเป็นพยานและประกาศการเปลี่ยนแปลง</a:t>
            </a:r>
            <a:r>
              <a:rPr lang="th-TH" altLang="zh-HK" sz="36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ภายใน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 ในที่ประทับของโลก บัพติศมาแสดงถึง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: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ตั้งแต่นี้ไปพระเยซูคริสต์ทรงเป็นพระผู้ช่วยให้รอดของตน</a:t>
            </a:r>
            <a:endParaRPr lang="zh-HK" altLang="en-US" sz="36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592A133-EE2F-A6D9-3703-F776F3B6E27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05587" y="304800"/>
            <a:ext cx="1386413" cy="288544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1FCA6FF-5EF7-6961-764C-585D6DFE5E7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78929" y="1967047"/>
            <a:ext cx="637151" cy="112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13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2313A7DA-5489-10BD-1633-DE0858B11A23}"/>
              </a:ext>
            </a:extLst>
          </p:cNvPr>
          <p:cNvSpPr txBox="1"/>
          <p:nvPr/>
        </p:nvSpPr>
        <p:spPr>
          <a:xfrm>
            <a:off x="259080" y="0"/>
            <a:ext cx="11673840" cy="6924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5900" indent="-215900"/>
            <a:r>
              <a:rPr lang="en-US" altLang="zh-HK" sz="44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“</a:t>
            </a:r>
            <a:r>
              <a:rPr lang="th-TH" altLang="zh-HK" sz="44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เข้าใน</a:t>
            </a:r>
            <a:r>
              <a:rPr lang="en-US" altLang="zh-HK" sz="44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”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แปลว่า เข้าเขตใหม่ มีเพียงเงื่อนไขเดียวสำหรับชีวิตนิรันดร์ นั่นคือ "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ความเชื่อ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" (ยอห์น 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3:36; 1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ยอห์น 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5:13) </a:t>
            </a:r>
          </a:p>
          <a:p>
            <a:pPr marL="215900" indent="-215900"/>
            <a:endParaRPr lang="en-US" altLang="zh-HK" sz="4000" kern="0" dirty="0">
              <a:solidFill>
                <a:srgbClr val="121212"/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marL="215900" indent="-215900"/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และเครื่องหมายภายนอกของ "ความเชื่อ" นี้คือ: 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บัพติศมา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(มาระโก 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16:16;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ยอห์น 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3:5; 1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เปโตร 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3:21) . </a:t>
            </a:r>
          </a:p>
          <a:p>
            <a:pPr marL="215900" indent="-215900"/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บัพติศมาคือการกระทำที่แสดงให้เห็นว่าเรา "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เข้าสู่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" ในอีกดินแดนหนึ่ง เราเปลี่ยนจาก "ในอาดัม" เป็น "ในพระคริสต์" (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โครินธ์ 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15:22)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นั่นคือจาก "ฤทธิ์อำนาจของ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ซาตาน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" ไปถึงอาณาจักรของ "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พระบุตร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อันเป็นที่รัก" ของพระเจ้า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" (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โคโลสี </a:t>
            </a:r>
            <a:r>
              <a:rPr lang="en-US" altLang="zh-HK" sz="40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:13)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1E120EC-E5AE-F2BA-F7CD-218FC1703E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385" b="21134"/>
          <a:stretch/>
        </p:blipFill>
        <p:spPr>
          <a:xfrm>
            <a:off x="6173152" y="1475629"/>
            <a:ext cx="2107248" cy="95463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153522C-C375-FD0B-8546-034205BEF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5920" y="1284616"/>
            <a:ext cx="2515870" cy="133666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988073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A701A7C-5B5C-AE02-F64C-283992FA8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83" t="38371" r="27500" b="15852"/>
          <a:stretch/>
        </p:blipFill>
        <p:spPr>
          <a:xfrm>
            <a:off x="0" y="0"/>
            <a:ext cx="12192000" cy="678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52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44ED64A9-FF80-A6C4-C958-8B0B775D4DC2}"/>
              </a:ext>
            </a:extLst>
          </p:cNvPr>
          <p:cNvSpPr txBox="1"/>
          <p:nvPr/>
        </p:nvSpPr>
        <p:spPr>
          <a:xfrm>
            <a:off x="152400" y="124820"/>
            <a:ext cx="11592560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4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เพราะฉะนั้น เราจึงถูก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ฝังไว้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กับพระองค์แล้ว โดยการรับบัพติศมาเข้าใน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การตาย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นั้น เพื่อว่าเมื่อพระบิดาทรงให้พระคริสต์เป็นขึ้นมาจากตายโดยพระสิริของพระองค์แล้ว เราก็จะได้ดำเนินตาม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ชีวิตใหม่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ด้วยเหมือนกัน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เราควรอยู่ในโลกอย่างไร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  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กาลาเทีย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2:20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ข้าพเจ้าเอง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ไม่มีชีวิตอยู่ต่อไป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</a:t>
            </a:r>
            <a:endParaRPr lang="en-US" altLang="zh-HK" sz="32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2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แต่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พระคริสต์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ต่างหากที่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ทรงมีชีวิตอยู่ในข้าพเจ้า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ชีวิตซึ่งข้าพเจ้าดำเนิน</a:t>
            </a:r>
            <a:endParaRPr lang="en-US" altLang="zh-HK" sz="32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2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อยู่ในร่างกายขณะนี้ ข้าพเจ้าดำเนินอยู่โดย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ความเชื่อ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ในพระบุตรของ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</a:t>
            </a:r>
          </a:p>
          <a:p>
            <a:r>
              <a:rPr lang="en-US" altLang="zh-HK" sz="32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 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พระเจ้าผู้ได้ทรง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รัก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ข้าพเจ้า </a:t>
            </a:r>
            <a:endParaRPr lang="en-US" altLang="zh-HK" sz="32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2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และได้ทรง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สละพระองค์เอง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เพื่อข้าพเจ้า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 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</a:t>
            </a:r>
            <a:r>
              <a:rPr lang="th-TH" altLang="zh-HK" sz="28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ตามคำแนะนำของเปาโล  เราอยู่ในโลกแบบ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:</a:t>
            </a:r>
            <a:endParaRPr lang="zh-HK" altLang="en-US" sz="3600" dirty="0"/>
          </a:p>
        </p:txBody>
      </p:sp>
      <p:sp>
        <p:nvSpPr>
          <p:cNvPr id="4" name="Text Box 46">
            <a:extLst>
              <a:ext uri="{FF2B5EF4-FFF2-40B4-BE49-F238E27FC236}">
                <a16:creationId xmlns:a16="http://schemas.microsoft.com/office/drawing/2014/main" id="{9F369299-2437-22D1-9B6B-57D375365A19}"/>
              </a:ext>
            </a:extLst>
          </p:cNvPr>
          <p:cNvSpPr txBox="1"/>
          <p:nvPr/>
        </p:nvSpPr>
        <p:spPr>
          <a:xfrm>
            <a:off x="1483360" y="5722127"/>
            <a:ext cx="9225280" cy="316230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เราอยู่ได้เพราะพระเยซูทรงมีชีวิตอยู่ในเรา</a:t>
            </a:r>
            <a:endParaRPr lang="zh-TW" sz="36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83A9571-4F4D-E408-FE8D-02EC6E4FD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5112" y="4895215"/>
            <a:ext cx="2947055" cy="196278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E1F9A29-3CE3-152F-6902-F13832C25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8640" y="4231365"/>
            <a:ext cx="1674224" cy="22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5337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2014</TotalTime>
  <Words>1210</Words>
  <Application>Microsoft Office PowerPoint</Application>
  <PresentationFormat>寬螢幕</PresentationFormat>
  <Paragraphs>83</Paragraphs>
  <Slides>22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Tahoma</vt:lpstr>
      <vt:lpstr>Webdings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cw ip</dc:creator>
  <cp:lastModifiedBy>cw ip</cp:lastModifiedBy>
  <cp:revision>30</cp:revision>
  <dcterms:created xsi:type="dcterms:W3CDTF">2022-09-07T04:23:43Z</dcterms:created>
  <dcterms:modified xsi:type="dcterms:W3CDTF">2022-11-23T13:40:11Z</dcterms:modified>
</cp:coreProperties>
</file>